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91" r:id="rId4"/>
    <p:sldId id="292" r:id="rId5"/>
    <p:sldId id="293" r:id="rId6"/>
    <p:sldId id="258" r:id="rId7"/>
    <p:sldId id="275" r:id="rId8"/>
    <p:sldId id="261" r:id="rId9"/>
    <p:sldId id="271" r:id="rId10"/>
    <p:sldId id="276" r:id="rId11"/>
    <p:sldId id="286" r:id="rId12"/>
    <p:sldId id="265" r:id="rId13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DE9C1C-4F7F-4A26-99D6-6A5B5831D2F1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DC5E48-241A-441D-A0AC-A53457DAE37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8E504-0566-4DF1-811A-1FDDE9DC1226}" type="datetimeFigureOut">
              <a:rPr lang="cs-CZ" smtClean="0"/>
              <a:pPr/>
              <a:t>27.9.2011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4BBAB-B92B-446B-AFDB-E66EE5421F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VÝSLEDKY MA</a:t>
            </a:r>
            <a:r>
              <a:rPr lang="cs-CZ" dirty="0" smtClean="0"/>
              <a:t>TURITNÍ </a:t>
            </a:r>
            <a:r>
              <a:rPr lang="cs-CZ" dirty="0" smtClean="0"/>
              <a:t>ZKOUŠKY </a:t>
            </a:r>
            <a:r>
              <a:rPr lang="cs-CZ" dirty="0" smtClean="0"/>
              <a:t>V OBOU TERMÍNECH 2011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Signální výsledky a základní poznatky</a:t>
            </a:r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84368" y="5733256"/>
            <a:ext cx="958217" cy="9361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STRATEGIE VOLBY (1)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256584"/>
          </a:xfrm>
        </p:spPr>
        <p:txBody>
          <a:bodyPr>
            <a:normAutofit/>
          </a:bodyPr>
          <a:lstStyle/>
          <a:p>
            <a:r>
              <a:rPr lang="cs-CZ" sz="2600" b="1" dirty="0" smtClean="0"/>
              <a:t>VOLBA PŘEDMĚTŮ 2. POVINNÉ ZKOUŠKY: </a:t>
            </a:r>
            <a:r>
              <a:rPr lang="cs-CZ" sz="2800" b="1" dirty="0" smtClean="0"/>
              <a:t>	</a:t>
            </a:r>
          </a:p>
          <a:p>
            <a:pPr>
              <a:buNone/>
            </a:pPr>
            <a:r>
              <a:rPr lang="cs-CZ" sz="2000" b="1" dirty="0" smtClean="0"/>
              <a:t>	</a:t>
            </a:r>
            <a:r>
              <a:rPr lang="cs-CZ" sz="2400" b="1" dirty="0" smtClean="0"/>
              <a:t>Matematika: 	</a:t>
            </a:r>
            <a:r>
              <a:rPr lang="cs-CZ" sz="2400" b="1" dirty="0" smtClean="0"/>
              <a:t>40%</a:t>
            </a:r>
            <a:r>
              <a:rPr lang="cs-CZ" sz="2400" b="1" dirty="0" smtClean="0"/>
              <a:t>	</a:t>
            </a:r>
          </a:p>
          <a:p>
            <a:pPr indent="14288">
              <a:buNone/>
            </a:pPr>
            <a:r>
              <a:rPr lang="cs-CZ" sz="2400" b="1" dirty="0" smtClean="0"/>
              <a:t>Cizí jazyk:		</a:t>
            </a:r>
            <a:r>
              <a:rPr lang="cs-CZ" sz="2400" b="1" dirty="0" smtClean="0"/>
              <a:t>60% </a:t>
            </a:r>
            <a:endParaRPr lang="cs-CZ" sz="2400" b="1" dirty="0" smtClean="0"/>
          </a:p>
          <a:p>
            <a:pPr indent="14288">
              <a:buNone/>
            </a:pPr>
            <a:endParaRPr lang="cs-CZ" sz="800" b="1" dirty="0" smtClean="0">
              <a:solidFill>
                <a:srgbClr val="FF0000"/>
              </a:solidFill>
            </a:endParaRPr>
          </a:p>
          <a:p>
            <a:pPr indent="14288"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VOLITELNOST  MEZI MATEMATIKOU A CIZÍM JAZYKEM JE KLÍČOVÝM FAKTOREM PŘIJATELNÉ MÍRY NEÚSPĚŠNOSTI MATURANTŮ</a:t>
            </a:r>
          </a:p>
          <a:p>
            <a:pPr indent="14288">
              <a:buNone/>
            </a:pPr>
            <a:endParaRPr lang="cs-CZ" sz="800" dirty="0" smtClean="0"/>
          </a:p>
          <a:p>
            <a:r>
              <a:rPr lang="cs-CZ" sz="2600" b="1" dirty="0" smtClean="0"/>
              <a:t>CO BY, KDYBY …</a:t>
            </a:r>
          </a:p>
          <a:p>
            <a:pPr marL="714375" indent="-357188"/>
            <a:r>
              <a:rPr lang="cs-CZ" sz="2000" b="1" dirty="0" smtClean="0"/>
              <a:t>SE ZAVEDL POVINNÝ CIZÍ JAZYK  = </a:t>
            </a:r>
            <a:r>
              <a:rPr lang="cs-CZ" sz="2000" dirty="0" smtClean="0"/>
              <a:t>	</a:t>
            </a:r>
          </a:p>
          <a:p>
            <a:pPr marL="714375" indent="-357188">
              <a:buNone/>
            </a:pPr>
            <a:r>
              <a:rPr lang="cs-CZ" sz="2000" dirty="0" smtClean="0"/>
              <a:t>			=  NÁRŮST CELKOVÉ NEÚSPĚŠNOSTI z </a:t>
            </a:r>
            <a:r>
              <a:rPr lang="cs-CZ" sz="2000" dirty="0" smtClean="0"/>
              <a:t>10,1% </a:t>
            </a:r>
            <a:r>
              <a:rPr lang="cs-CZ" sz="2000" dirty="0" smtClean="0"/>
              <a:t>na </a:t>
            </a:r>
            <a:r>
              <a:rPr lang="cs-CZ" sz="2000" b="1" dirty="0" smtClean="0">
                <a:solidFill>
                  <a:srgbClr val="FF0000"/>
                </a:solidFill>
              </a:rPr>
              <a:t>20 </a:t>
            </a:r>
            <a:r>
              <a:rPr lang="cs-CZ" sz="2000" b="1" dirty="0" smtClean="0">
                <a:solidFill>
                  <a:srgbClr val="FF0000"/>
                </a:solidFill>
              </a:rPr>
              <a:t>- </a:t>
            </a:r>
            <a:r>
              <a:rPr lang="cs-CZ" sz="2000" b="1" dirty="0" smtClean="0">
                <a:solidFill>
                  <a:srgbClr val="FF0000"/>
                </a:solidFill>
              </a:rPr>
              <a:t>24%</a:t>
            </a:r>
            <a:endParaRPr lang="cs-CZ" sz="2000" b="1" dirty="0" smtClean="0">
              <a:solidFill>
                <a:srgbClr val="FF0000"/>
              </a:solidFill>
            </a:endParaRPr>
          </a:p>
          <a:p>
            <a:pPr marL="714375" indent="-357188"/>
            <a:r>
              <a:rPr lang="cs-CZ" sz="2000" b="1" dirty="0" smtClean="0"/>
              <a:t>SE ZAVEDLY POVINNÝ CIZÍ JAZYK I POVINNÁ MATEMATIKA </a:t>
            </a:r>
            <a:r>
              <a:rPr lang="cs-CZ" sz="2000" dirty="0" smtClean="0"/>
              <a:t>= </a:t>
            </a:r>
          </a:p>
          <a:p>
            <a:pPr marL="714375" indent="-357188">
              <a:buNone/>
            </a:pPr>
            <a:r>
              <a:rPr lang="cs-CZ" sz="2000" dirty="0" smtClean="0"/>
              <a:t>			=  NÁRŮST CELKOVÉ NEÚSPĚŠNOSTI z </a:t>
            </a:r>
            <a:r>
              <a:rPr lang="cs-CZ" sz="2000" dirty="0" smtClean="0"/>
              <a:t>10,1% </a:t>
            </a:r>
            <a:r>
              <a:rPr lang="cs-CZ" sz="2000" dirty="0" smtClean="0"/>
              <a:t>na </a:t>
            </a:r>
            <a:r>
              <a:rPr lang="cs-CZ" sz="2000" b="1" dirty="0" smtClean="0">
                <a:solidFill>
                  <a:srgbClr val="FF0000"/>
                </a:solidFill>
              </a:rPr>
              <a:t>38</a:t>
            </a:r>
            <a:r>
              <a:rPr lang="cs-CZ" sz="2000" b="1" dirty="0" smtClean="0">
                <a:solidFill>
                  <a:srgbClr val="FF0000"/>
                </a:solidFill>
              </a:rPr>
              <a:t> </a:t>
            </a:r>
            <a:r>
              <a:rPr lang="cs-CZ" sz="2000" b="1" dirty="0" smtClean="0">
                <a:solidFill>
                  <a:srgbClr val="FF0000"/>
                </a:solidFill>
              </a:rPr>
              <a:t>– </a:t>
            </a:r>
            <a:r>
              <a:rPr lang="cs-CZ" sz="2000" b="1" dirty="0" smtClean="0">
                <a:solidFill>
                  <a:srgbClr val="FF0000"/>
                </a:solidFill>
              </a:rPr>
              <a:t>43% </a:t>
            </a:r>
            <a:endParaRPr lang="cs-CZ" sz="2000" b="1" dirty="0" smtClean="0">
              <a:solidFill>
                <a:srgbClr val="FF0000"/>
              </a:solidFill>
            </a:endParaRPr>
          </a:p>
          <a:p>
            <a:pPr marL="714375" indent="-357188">
              <a:buNone/>
            </a:pPr>
            <a:endParaRPr lang="cs-CZ" sz="1200" b="1" dirty="0" smtClean="0">
              <a:solidFill>
                <a:srgbClr val="FF0000"/>
              </a:solidFill>
            </a:endParaRPr>
          </a:p>
          <a:p>
            <a:pPr marL="355600" indent="1588"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NÁBĚH PLNÉHO, TJ. „TŘÍZKOUŠKOVÉHO“ MODELU S POVINNOU ZKOUŠKOU Z CIZÍHO JAZYKA BUDE ODLOŽEN POUZE O 1 ROK. </a:t>
            </a:r>
          </a:p>
          <a:p>
            <a:pPr marL="714375" indent="-357188">
              <a:buNone/>
            </a:pPr>
            <a:endParaRPr lang="cs-CZ" sz="2400" b="1" dirty="0">
              <a:solidFill>
                <a:srgbClr val="FF0000"/>
              </a:solidFill>
            </a:endParaRPr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60648"/>
            <a:ext cx="792088" cy="773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0609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STRATEGIE VOLBY (2)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328592"/>
          </a:xfrm>
        </p:spPr>
        <p:txBody>
          <a:bodyPr>
            <a:normAutofit/>
          </a:bodyPr>
          <a:lstStyle/>
          <a:p>
            <a:r>
              <a:rPr lang="cs-CZ" sz="2600" b="1" dirty="0" smtClean="0"/>
              <a:t>VOLBA ÚROVNĚ OBTÍŽNOSTI POVINNÉ ZKOUŠKY</a:t>
            </a:r>
          </a:p>
          <a:p>
            <a:pPr marL="355600" indent="15875">
              <a:buNone/>
            </a:pPr>
            <a:r>
              <a:rPr lang="cs-CZ" sz="2000" dirty="0" smtClean="0"/>
              <a:t>Český jazyk a literatura:	</a:t>
            </a:r>
            <a:r>
              <a:rPr lang="cs-CZ" sz="2000" dirty="0" smtClean="0"/>
              <a:t>96 </a:t>
            </a:r>
            <a:r>
              <a:rPr lang="cs-CZ" sz="2000" dirty="0" smtClean="0"/>
              <a:t>: 4</a:t>
            </a:r>
          </a:p>
          <a:p>
            <a:pPr marL="355600" indent="15875">
              <a:buNone/>
            </a:pPr>
            <a:r>
              <a:rPr lang="cs-CZ" sz="2000" dirty="0" smtClean="0"/>
              <a:t>Matematika:			97 : 3</a:t>
            </a:r>
          </a:p>
          <a:p>
            <a:pPr marL="355600" indent="15875">
              <a:buNone/>
            </a:pPr>
            <a:r>
              <a:rPr lang="cs-CZ" sz="2000" dirty="0" smtClean="0"/>
              <a:t>Cizí jazyk:			94 : 6 </a:t>
            </a:r>
          </a:p>
          <a:p>
            <a:pPr marL="714375" indent="-357188">
              <a:buNone/>
            </a:pPr>
            <a:endParaRPr lang="cs-CZ" sz="900" dirty="0" smtClean="0"/>
          </a:p>
          <a:p>
            <a:pPr marL="357188" indent="0"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ŽÁCI VSADILI NA JISTOTU, VĚTŠINA VŠ DOSUD NEDEFINOVALA POŽADAVKY PRO PŘIJÍMACÍ ŘÍZENÍ</a:t>
            </a:r>
          </a:p>
          <a:p>
            <a:pPr marL="357188" indent="0">
              <a:buNone/>
            </a:pPr>
            <a:endParaRPr lang="cs-CZ" sz="1200" b="1" dirty="0" smtClean="0"/>
          </a:p>
          <a:p>
            <a:pPr marL="357188" indent="-357188"/>
            <a:r>
              <a:rPr lang="cs-CZ" sz="2600" b="1" dirty="0" smtClean="0"/>
              <a:t>CO BY, KDYBY …</a:t>
            </a:r>
          </a:p>
          <a:p>
            <a:pPr marL="714375" indent="-357188"/>
            <a:r>
              <a:rPr lang="cs-CZ" sz="2000" dirty="0" smtClean="0"/>
              <a:t>25-30% nejlepších žáků se základní obtížností </a:t>
            </a:r>
            <a:r>
              <a:rPr lang="cs-CZ" sz="2000" dirty="0" smtClean="0"/>
              <a:t>by konalo </a:t>
            </a:r>
            <a:r>
              <a:rPr lang="cs-CZ" sz="2000" dirty="0" smtClean="0"/>
              <a:t>povinné zkoušky vyšší </a:t>
            </a:r>
            <a:r>
              <a:rPr lang="cs-CZ" sz="2000" dirty="0" smtClean="0"/>
              <a:t>obtížnosti bez větších problémů </a:t>
            </a:r>
            <a:r>
              <a:rPr lang="cs-CZ" sz="2000" dirty="0" smtClean="0"/>
              <a:t>(neplatí o němčině)</a:t>
            </a:r>
          </a:p>
          <a:p>
            <a:pPr marL="714375" indent="-357188"/>
            <a:r>
              <a:rPr lang="cs-CZ" sz="2000" b="1" dirty="0" smtClean="0"/>
              <a:t>žáci gymnázií </a:t>
            </a:r>
            <a:r>
              <a:rPr lang="cs-CZ" sz="2000" dirty="0" smtClean="0"/>
              <a:t>museli konat povinné zkoušky ve vyšší obtížnosti, zvýšila by se neúspěšnost gymnazistů ze současných </a:t>
            </a:r>
            <a:r>
              <a:rPr lang="cs-CZ" sz="2000" dirty="0" smtClean="0"/>
              <a:t> 0,3% </a:t>
            </a:r>
            <a:r>
              <a:rPr lang="cs-CZ" sz="2000" dirty="0" smtClean="0"/>
              <a:t>na </a:t>
            </a:r>
            <a:r>
              <a:rPr lang="cs-CZ" sz="2000" dirty="0" smtClean="0"/>
              <a:t>6-7% </a:t>
            </a:r>
            <a:endParaRPr lang="cs-CZ" sz="2000" dirty="0" smtClean="0"/>
          </a:p>
          <a:p>
            <a:pPr marL="714375" indent="-357188"/>
            <a:r>
              <a:rPr lang="cs-CZ" sz="2000" dirty="0" smtClean="0"/>
              <a:t>… a k tomu se povinně maturovalo z cizího jazyka, pak na 8-10%</a:t>
            </a:r>
          </a:p>
          <a:p>
            <a:pPr marL="714375" indent="-357188"/>
            <a:r>
              <a:rPr lang="cs-CZ" sz="2000" dirty="0" smtClean="0"/>
              <a:t>… a k tomu se povinně maturovalo i z matematiky, pak na 13-15%</a:t>
            </a:r>
            <a:endParaRPr lang="cs-CZ" sz="2400" dirty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60648"/>
            <a:ext cx="792088" cy="773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NĚKTERÉ ZÁVĚRY</a:t>
            </a:r>
            <a:endParaRPr lang="cs-CZ" sz="3200" b="1" dirty="0"/>
          </a:p>
        </p:txBody>
      </p:sp>
      <p:sp>
        <p:nvSpPr>
          <p:cNvPr id="4" name="TextovéPole 3"/>
          <p:cNvSpPr txBox="1"/>
          <p:nvPr/>
        </p:nvSpPr>
        <p:spPr>
          <a:xfrm>
            <a:off x="611560" y="908720"/>
            <a:ext cx="7848872" cy="55168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42925" indent="-542925">
              <a:buFont typeface="Arial" pitchFamily="34" charset="0"/>
              <a:buChar char="•"/>
            </a:pPr>
            <a:endParaRPr lang="cs-CZ" sz="1050" dirty="0" smtClean="0"/>
          </a:p>
          <a:p>
            <a:pPr marL="355600" indent="-355600">
              <a:buFont typeface="Arial" pitchFamily="34" charset="0"/>
              <a:buChar char="•"/>
            </a:pPr>
            <a:r>
              <a:rPr lang="cs-CZ" dirty="0" smtClean="0"/>
              <a:t>VÝSLEDKY ZKOUŠKY Z ČESKÉHO JAZYKA A LITERATURY</a:t>
            </a:r>
            <a:r>
              <a:rPr lang="cs-CZ" b="1" dirty="0" smtClean="0"/>
              <a:t> NEPOTVRZUJÍ </a:t>
            </a:r>
            <a:r>
              <a:rPr lang="cs-CZ" dirty="0" smtClean="0"/>
              <a:t>„KATASTROFICKÉ“ </a:t>
            </a:r>
            <a:r>
              <a:rPr lang="cs-CZ" b="1" dirty="0" smtClean="0"/>
              <a:t>KOMENTÁŘE O NÍZKÉ ÚROVNI ČTENÁŘSKÉ GRAMOTNOSTI  </a:t>
            </a:r>
            <a:r>
              <a:rPr lang="cs-CZ" dirty="0" smtClean="0"/>
              <a:t>NAŠICH ŽÁKŮ</a:t>
            </a:r>
          </a:p>
          <a:p>
            <a:pPr marL="355600" indent="-355600">
              <a:buFont typeface="Arial" pitchFamily="34" charset="0"/>
              <a:buChar char="•"/>
            </a:pPr>
            <a:r>
              <a:rPr lang="cs-CZ" dirty="0" smtClean="0"/>
              <a:t>VÝSLEDKY ZKOUŠEK Z CIZÍCH JAZYKŮ NAPOVÍDAJÍ O VELMI ZÁSADNÍCH ROZDÍLECH JAZYKOVÝCH DOVEDNOSTÍ MEZI GYMNÁZII A ODBORNÝMI ŠKOLAMI; RYCHLÉ </a:t>
            </a:r>
            <a:r>
              <a:rPr lang="cs-CZ" b="1" dirty="0" smtClean="0"/>
              <a:t>ZAVEDENÍ POVINNÉ ZKOUŠKY Z CIZÍHO JAZYKA </a:t>
            </a:r>
            <a:r>
              <a:rPr lang="cs-CZ" dirty="0" smtClean="0"/>
              <a:t> JE ZÁSADNÍM RIZIKEM PRO ODBORNÉ ŠKOLSTVÍ</a:t>
            </a:r>
          </a:p>
          <a:p>
            <a:pPr marL="355600" indent="-355600">
              <a:buFont typeface="Arial" pitchFamily="34" charset="0"/>
              <a:buChar char="•"/>
            </a:pPr>
            <a:r>
              <a:rPr lang="cs-CZ" dirty="0" smtClean="0"/>
              <a:t>DISKUTOVANÉ PLOŠNÉ ZAVEDENÍ </a:t>
            </a:r>
            <a:r>
              <a:rPr lang="cs-CZ" b="1" dirty="0" smtClean="0"/>
              <a:t>POVINNÉ ZKOUŠKY Z MATEMATIKY</a:t>
            </a:r>
            <a:r>
              <a:rPr lang="cs-CZ" dirty="0" smtClean="0"/>
              <a:t> NENÍ PRAKTICKY PROVEDITELNÉ BEZ RAZANTNÍCH OPATŘENÍ JIŽ V RÁMCI POVINNÉ ŠKOLNÍ DOCHÁZKY; </a:t>
            </a:r>
          </a:p>
          <a:p>
            <a:pPr marL="355600" indent="-355600">
              <a:buFont typeface="Arial" pitchFamily="34" charset="0"/>
              <a:buChar char="•"/>
            </a:pPr>
            <a:r>
              <a:rPr lang="cs-CZ" dirty="0" smtClean="0"/>
              <a:t>PŘÍČINY </a:t>
            </a:r>
            <a:r>
              <a:rPr lang="cs-CZ" b="1" dirty="0" smtClean="0"/>
              <a:t>NEÚSPĚŠNOSTI ŽÁKŮ Z MATEMATIKY A NĚMČINY </a:t>
            </a:r>
            <a:r>
              <a:rPr lang="cs-CZ" dirty="0" smtClean="0"/>
              <a:t>JSOU VELMI KOMPLEXNÍ;  JEJICH SOUBĚH JE ZŘEJMĚ PRO CCA 40 % ŽÁKŮ MATURITNÍCH OBORŮ SOU A NÁSTAVBOVÉHO STUDIA OBTÍŽNĚ ZDOLATELNOU PŘEKÁŽKOU </a:t>
            </a:r>
            <a:endParaRPr lang="cs-CZ" dirty="0" smtClean="0"/>
          </a:p>
          <a:p>
            <a:pPr marL="355600" indent="-355600">
              <a:buFont typeface="Arial" pitchFamily="34" charset="0"/>
              <a:buChar char="•"/>
            </a:pPr>
            <a:r>
              <a:rPr lang="cs-CZ" dirty="0" smtClean="0"/>
              <a:t>PŘÍPADNÉ </a:t>
            </a:r>
            <a:r>
              <a:rPr lang="cs-CZ" b="1" dirty="0" smtClean="0"/>
              <a:t>POŽADAVKY VYSOKÝCH ŠKOL NA VOLBU VYŠŠÍ ÚROVNĚ OBTÍŽNOSTI ZKOUŠEK </a:t>
            </a:r>
            <a:r>
              <a:rPr lang="cs-CZ" dirty="0" smtClean="0"/>
              <a:t>JSOU ŽÁKY NAPLNITELNÉ; CCA ČTVRTINA NEJLEPŠÍCH V ZÁKLADNÍ OBTÍŽNOSTI BY RELATIVNĚ BEZ PROBLÉMŮ SLOŽILA I ZKOUŠKY VYŠŠÍ OBTÍŽNOSTI</a:t>
            </a:r>
          </a:p>
          <a:p>
            <a:pPr marL="355600" indent="-355600">
              <a:buFont typeface="Arial" pitchFamily="34" charset="0"/>
              <a:buChar char="•"/>
            </a:pPr>
            <a:r>
              <a:rPr lang="cs-CZ" dirty="0" smtClean="0"/>
              <a:t>DISKUTOVANÁ </a:t>
            </a:r>
            <a:r>
              <a:rPr lang="cs-CZ" b="1" dirty="0" smtClean="0"/>
              <a:t>POVINNÁ VYŠŠÍ OBTÍŽNOSTI ZKOUŠEK PRO ŽÁKY GYMNÁZIÍ </a:t>
            </a:r>
            <a:r>
              <a:rPr lang="cs-CZ" dirty="0" smtClean="0"/>
              <a:t>BY ZNAMENALA  ZVÝŠENÍ PRŮMĚRNÉ NEÚSPĚŠNOSTI GYMNAZISTŮ NA 6–8 %.</a:t>
            </a:r>
            <a:endParaRPr lang="cs-CZ" dirty="0" smtClean="0"/>
          </a:p>
        </p:txBody>
      </p:sp>
      <p:pic>
        <p:nvPicPr>
          <p:cNvPr id="5" name="Obrázek 4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60648"/>
            <a:ext cx="792088" cy="773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smtClean="0"/>
              <a:t>KOLIK MATURUJE </a:t>
            </a:r>
            <a:r>
              <a:rPr lang="cs-CZ" sz="4000" b="1" dirty="0" smtClean="0"/>
              <a:t>LETOS ŽÁKŮ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cs-CZ" b="1" dirty="0" smtClean="0"/>
              <a:t>Počet přihlášených maturantů: 	98.762</a:t>
            </a:r>
          </a:p>
          <a:p>
            <a:pPr indent="15875">
              <a:buNone/>
            </a:pPr>
            <a:r>
              <a:rPr lang="cs-CZ" sz="2400" dirty="0" smtClean="0"/>
              <a:t>v tom:	gymnázia 	25,3%</a:t>
            </a:r>
          </a:p>
          <a:p>
            <a:pPr>
              <a:buNone/>
            </a:pPr>
            <a:r>
              <a:rPr lang="cs-CZ" sz="2400" dirty="0" smtClean="0"/>
              <a:t>			SOŠ		51,3%</a:t>
            </a:r>
          </a:p>
          <a:p>
            <a:pPr>
              <a:buNone/>
            </a:pPr>
            <a:r>
              <a:rPr lang="cs-CZ" sz="2400" dirty="0" smtClean="0"/>
              <a:t>			SOU		  8,6%</a:t>
            </a:r>
          </a:p>
          <a:p>
            <a:pPr>
              <a:buNone/>
            </a:pPr>
            <a:r>
              <a:rPr lang="cs-CZ" sz="2400" dirty="0" smtClean="0"/>
              <a:t>			nástavby	</a:t>
            </a:r>
            <a:r>
              <a:rPr lang="cs-CZ" sz="2400" dirty="0" smtClean="0"/>
              <a:t>	14,8</a:t>
            </a:r>
            <a:r>
              <a:rPr lang="cs-CZ" sz="2400" dirty="0" smtClean="0"/>
              <a:t>%</a:t>
            </a:r>
            <a:endParaRPr lang="cs-CZ" dirty="0"/>
          </a:p>
          <a:p>
            <a:r>
              <a:rPr lang="cs-CZ" b="1" dirty="0" smtClean="0"/>
              <a:t>% </a:t>
            </a:r>
            <a:r>
              <a:rPr lang="cs-CZ" b="1" dirty="0" smtClean="0"/>
              <a:t>maturantů z </a:t>
            </a:r>
            <a:r>
              <a:rPr lang="cs-CZ" b="1" dirty="0" smtClean="0"/>
              <a:t>věkového </a:t>
            </a:r>
            <a:r>
              <a:rPr lang="cs-CZ" b="1" dirty="0" smtClean="0"/>
              <a:t>ročníku:  77</a:t>
            </a:r>
            <a:r>
              <a:rPr lang="cs-CZ" b="1" dirty="0" smtClean="0"/>
              <a:t>%  </a:t>
            </a:r>
          </a:p>
          <a:p>
            <a:pPr marL="355600" indent="15875">
              <a:buNone/>
            </a:pPr>
            <a:r>
              <a:rPr lang="cs-CZ" sz="2600" dirty="0" smtClean="0"/>
              <a:t>pro srovnání:  </a:t>
            </a:r>
            <a:r>
              <a:rPr lang="cs-CZ" sz="2600" dirty="0" smtClean="0"/>
              <a:t>   v </a:t>
            </a:r>
            <a:r>
              <a:rPr lang="cs-CZ" sz="2600" dirty="0" smtClean="0"/>
              <a:t>roce 1991 mělo maturitu </a:t>
            </a:r>
            <a:r>
              <a:rPr lang="cs-CZ" sz="2600" dirty="0" smtClean="0"/>
              <a:t>	30</a:t>
            </a:r>
            <a:r>
              <a:rPr lang="cs-CZ" sz="2600" dirty="0" smtClean="0"/>
              <a:t>% obyvatel </a:t>
            </a:r>
            <a:r>
              <a:rPr lang="cs-CZ" sz="2600" dirty="0" smtClean="0"/>
              <a:t>ČR</a:t>
            </a:r>
          </a:p>
          <a:p>
            <a:pPr marL="2146300" indent="15875">
              <a:buNone/>
            </a:pPr>
            <a:r>
              <a:rPr lang="cs-CZ" sz="2600" dirty="0" smtClean="0"/>
              <a:t>v roce 2001			36% obyvatel ČR </a:t>
            </a:r>
          </a:p>
          <a:p>
            <a:pPr marL="2146300" indent="15875">
              <a:buNone/>
            </a:pPr>
            <a:r>
              <a:rPr lang="cs-CZ" sz="1700" dirty="0" smtClean="0"/>
              <a:t>(dle výsledků SLBD)</a:t>
            </a:r>
          </a:p>
          <a:p>
            <a:pPr marL="2146300" indent="15875">
              <a:buNone/>
            </a:pPr>
            <a:r>
              <a:rPr lang="cs-CZ" sz="1700" dirty="0" smtClean="0"/>
              <a:t>	</a:t>
            </a:r>
            <a:endParaRPr lang="cs-CZ" dirty="0" smtClean="0"/>
          </a:p>
          <a:p>
            <a:pPr marL="0" indent="0">
              <a:buNone/>
            </a:pPr>
            <a:r>
              <a:rPr lang="cs-CZ" sz="2600" b="1" dirty="0" smtClean="0">
                <a:solidFill>
                  <a:srgbClr val="FF0000"/>
                </a:solidFill>
              </a:rPr>
              <a:t>MATURITA SE STALA MASOVOU ZÁLEŽITOSTÍ NIKOLI VÝRAZEM ELITNÍHO VZDĚLÁNÍ; MATURITA NUTNĚ MUSELA ZMĚNIT CHARAKTER,  DRAMATICKY SE ZVĚTŠILY ROZDÍLY V JEJÍM POJETÍ I NÁROČNOSTI. </a:t>
            </a:r>
            <a:endParaRPr lang="cs-CZ" dirty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60648"/>
            <a:ext cx="792088" cy="773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PODZIMNÍ TERMÍN MZ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/>
          </a:bodyPr>
          <a:lstStyle/>
          <a:p>
            <a:r>
              <a:rPr lang="cs-CZ" sz="2800" b="1" dirty="0" smtClean="0"/>
              <a:t>Počet přihlášených maturantů: 	</a:t>
            </a:r>
            <a:r>
              <a:rPr lang="cs-CZ" sz="2800" b="1" dirty="0" smtClean="0"/>
              <a:t>23.650</a:t>
            </a:r>
            <a:r>
              <a:rPr lang="cs-CZ" sz="2000" dirty="0" smtClean="0"/>
              <a:t> 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v tom</a:t>
            </a:r>
            <a:r>
              <a:rPr lang="cs-CZ" sz="2000" dirty="0" smtClean="0"/>
              <a:t>:	</a:t>
            </a:r>
            <a:r>
              <a:rPr lang="cs-CZ" sz="2000" dirty="0" smtClean="0"/>
              <a:t>ke společné části MZ:		20.521</a:t>
            </a:r>
          </a:p>
          <a:p>
            <a:pPr indent="15875"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	k profilové části MZ:</a:t>
            </a:r>
            <a:r>
              <a:rPr lang="cs-CZ" sz="2000" dirty="0" smtClean="0"/>
              <a:t> </a:t>
            </a:r>
            <a:r>
              <a:rPr lang="cs-CZ" sz="2000" dirty="0" smtClean="0"/>
              <a:t>	</a:t>
            </a:r>
            <a:r>
              <a:rPr lang="cs-CZ" sz="2000" dirty="0" smtClean="0"/>
              <a:t>	11.675</a:t>
            </a:r>
            <a:endParaRPr lang="cs-CZ" sz="2000" dirty="0" smtClean="0"/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v tom:	opravnou zkoušku 		14.079 (69%)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		náhradní zkoušku 	  	  2.697 (13%)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		řádnou zkoušku 			  3.786 (18%)</a:t>
            </a:r>
          </a:p>
          <a:p>
            <a:r>
              <a:rPr lang="cs-CZ" sz="2800" b="1" dirty="0" smtClean="0"/>
              <a:t>Počet </a:t>
            </a:r>
            <a:r>
              <a:rPr lang="cs-CZ" sz="2800" b="1" dirty="0" smtClean="0"/>
              <a:t>žáků, kteří se přihlásili a zkoušky nekonali: </a:t>
            </a:r>
            <a:endParaRPr lang="cs-CZ" sz="2000" dirty="0" smtClean="0"/>
          </a:p>
          <a:p>
            <a:pPr indent="12700">
              <a:buNone/>
            </a:pPr>
            <a:r>
              <a:rPr lang="cs-CZ" sz="2000" dirty="0" smtClean="0"/>
              <a:t>společnou část nekonalo:		2.426 přihlášených  (12%)</a:t>
            </a:r>
          </a:p>
          <a:p>
            <a:pPr>
              <a:buNone/>
            </a:pPr>
            <a:r>
              <a:rPr lang="cs-CZ" sz="2000" dirty="0" smtClean="0"/>
              <a:t>	</a:t>
            </a:r>
            <a:r>
              <a:rPr lang="cs-CZ" sz="2000" dirty="0" smtClean="0"/>
              <a:t>profilovou část nekonalo:		2.335 přihlášených  (20%)</a:t>
            </a:r>
          </a:p>
          <a:p>
            <a:pPr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000" b="1" dirty="0" smtClean="0">
                <a:solidFill>
                  <a:srgbClr val="FF0000"/>
                </a:solidFill>
              </a:rPr>
              <a:t>K PODZIMNÍMU TERMÍNU SE VŠAK NAVÍC NEPŘIHLÁSILO CCA 5 TISÍC ŽÁKŮ, KTEŘÍ BYLI PŘIHLÁŠENI K JARNÍMU TERMÍNU A ZKOUŠKY V TOMTO TERMÍNU NEKONALI</a:t>
            </a:r>
            <a:endParaRPr lang="cs-CZ" sz="2000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cs-CZ" dirty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60648"/>
            <a:ext cx="792088" cy="773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VÝSLEDKY PODZIMNÍHO TERMÍNU MZ</a:t>
            </a:r>
            <a:endParaRPr lang="cs-CZ" sz="3600" b="1" dirty="0"/>
          </a:p>
        </p:txBody>
      </p:sp>
      <p:sp>
        <p:nvSpPr>
          <p:cNvPr id="6" name="TextovéPole 5"/>
          <p:cNvSpPr txBox="1"/>
          <p:nvPr/>
        </p:nvSpPr>
        <p:spPr>
          <a:xfrm>
            <a:off x="467544" y="4293096"/>
            <a:ext cx="835292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buFont typeface="Arial" pitchFamily="34" charset="0"/>
              <a:buChar char="•"/>
            </a:pPr>
            <a:r>
              <a:rPr lang="cs-CZ" sz="2000" dirty="0" smtClean="0"/>
              <a:t>NEJHORŠÍ VÝSLEDEK – NĚMČINA:  		 NEUSPĚLO 59% ŽÁKŮ</a:t>
            </a:r>
            <a:endParaRPr lang="cs-CZ" sz="2000" dirty="0" smtClean="0"/>
          </a:p>
          <a:p>
            <a:pPr marL="355600" indent="-355600">
              <a:buFont typeface="Arial" pitchFamily="34" charset="0"/>
              <a:buChar char="•"/>
            </a:pPr>
            <a:r>
              <a:rPr lang="cs-CZ" sz="2000" dirty="0" smtClean="0"/>
              <a:t>VELMI ŠPATNÝ VÝSLEDEK – MATEMATIKA:  	 NEUSPĚLO 53% ŽÁKŮ</a:t>
            </a:r>
          </a:p>
          <a:p>
            <a:pPr marL="355600" indent="-355600">
              <a:buFont typeface="Arial" pitchFamily="34" charset="0"/>
              <a:buChar char="•"/>
            </a:pPr>
            <a:r>
              <a:rPr lang="cs-CZ" sz="2000" dirty="0" smtClean="0"/>
              <a:t>NEJLEPŠÍ VÝSLEDEK  - ČESKÝ JAZYK A LITERATURA: NEUSPĚLO 24% ŽÁKŮ</a:t>
            </a:r>
          </a:p>
          <a:p>
            <a:pPr marL="355600" indent="-355600"/>
            <a:endParaRPr lang="cs-CZ" sz="1000" dirty="0" smtClean="0"/>
          </a:p>
          <a:p>
            <a:r>
              <a:rPr lang="cs-CZ" sz="2000" b="1" dirty="0" smtClean="0">
                <a:solidFill>
                  <a:srgbClr val="FF0000"/>
                </a:solidFill>
              </a:rPr>
              <a:t>Z CELKOVÉHO POČTU  23,7 TISÍCE PŘIHLÁŠENÝCH BYLO NA ZÁKLADĚ VÝSLEDKŮ „PODZIMNÍCH“ ZKOUŠEK VYSTAVENO 12.388 MATURITNÍCH VYSVĚDČENÍ. ÚSPĚŠNOST „PODZIMNÍCH MATURANTŮ“ = 52,3%.</a:t>
            </a:r>
          </a:p>
          <a:p>
            <a:pPr marL="355600" indent="-355600"/>
            <a:endParaRPr lang="cs-CZ" sz="2000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124744"/>
            <a:ext cx="7560840" cy="3127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/>
              <a:t>SOUHRNNÉ VÝSLEDKY MZ</a:t>
            </a:r>
            <a:br>
              <a:rPr lang="cs-CZ" sz="4000" b="1" dirty="0" smtClean="0"/>
            </a:br>
            <a:r>
              <a:rPr lang="cs-CZ" sz="4000" b="1" dirty="0" smtClean="0"/>
              <a:t>PO PODZIMNÍM TERMÍNU MZ</a:t>
            </a:r>
            <a:endParaRPr lang="cs-CZ" b="1" dirty="0"/>
          </a:p>
        </p:txBody>
      </p:sp>
      <p:pic>
        <p:nvPicPr>
          <p:cNvPr id="6" name="Obrázek 5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60648"/>
            <a:ext cx="792088" cy="773809"/>
          </a:xfrm>
          <a:prstGeom prst="rect">
            <a:avLst/>
          </a:prstGeom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556791"/>
            <a:ext cx="7446957" cy="439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cs-CZ" sz="4000" b="1" dirty="0" smtClean="0"/>
              <a:t>VÝSLEDKY MZ  PO PODZIMNÍM </a:t>
            </a:r>
            <a:br>
              <a:rPr lang="cs-CZ" sz="4000" b="1" dirty="0" smtClean="0"/>
            </a:br>
            <a:r>
              <a:rPr lang="cs-CZ" sz="4000" b="1" dirty="0" smtClean="0"/>
              <a:t>TERMÍNU  (DLE SKUPIN OBORŮ)</a:t>
            </a:r>
            <a:endParaRPr lang="cs-CZ" b="1" dirty="0"/>
          </a:p>
        </p:txBody>
      </p:sp>
      <p:sp>
        <p:nvSpPr>
          <p:cNvPr id="5" name="TextovéPole 4"/>
          <p:cNvSpPr txBox="1"/>
          <p:nvPr/>
        </p:nvSpPr>
        <p:spPr>
          <a:xfrm>
            <a:off x="323528" y="4941168"/>
            <a:ext cx="849694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5600" indent="-355600">
              <a:buFont typeface="Arial" pitchFamily="34" charset="0"/>
              <a:buChar char="•"/>
            </a:pPr>
            <a:r>
              <a:rPr lang="cs-CZ" sz="2000" dirty="0" smtClean="0"/>
              <a:t>ANI JEDNU ZKOUŠKU NEKONALO </a:t>
            </a:r>
            <a:r>
              <a:rPr lang="cs-CZ" sz="2000" b="1" dirty="0" smtClean="0">
                <a:solidFill>
                  <a:srgbClr val="FF0000"/>
                </a:solidFill>
              </a:rPr>
              <a:t>4,9% </a:t>
            </a:r>
            <a:r>
              <a:rPr lang="cs-CZ" sz="2000" dirty="0" smtClean="0"/>
              <a:t>PŘIHLÁŠENÝCH K </a:t>
            </a:r>
            <a:r>
              <a:rPr lang="cs-CZ" sz="2000" dirty="0" smtClean="0"/>
              <a:t>MZ</a:t>
            </a:r>
          </a:p>
          <a:p>
            <a:pPr marL="355600" indent="-355600">
              <a:buFont typeface="Arial" pitchFamily="34" charset="0"/>
              <a:buChar char="•"/>
            </a:pPr>
            <a:r>
              <a:rPr lang="cs-CZ" sz="2000" dirty="0" smtClean="0"/>
              <a:t>PO DVOU TERMÍNECH SLOŽILO MZ  </a:t>
            </a:r>
            <a:r>
              <a:rPr lang="cs-CZ" sz="2000" b="1" dirty="0" smtClean="0">
                <a:solidFill>
                  <a:srgbClr val="FF0000"/>
                </a:solidFill>
              </a:rPr>
              <a:t>89,9% ŽÁKŮ, KTEŘÍ ZKOUŠKY KONALI</a:t>
            </a:r>
            <a:r>
              <a:rPr lang="cs-CZ" sz="2000" dirty="0" smtClean="0"/>
              <a:t>, TJ. </a:t>
            </a:r>
            <a:r>
              <a:rPr lang="cs-CZ" sz="2000" b="1" dirty="0" smtClean="0">
                <a:solidFill>
                  <a:srgbClr val="FF0000"/>
                </a:solidFill>
              </a:rPr>
              <a:t>90,5% PŘIHLÁŠENÝCH </a:t>
            </a:r>
            <a:r>
              <a:rPr lang="cs-CZ" sz="2000" dirty="0" smtClean="0"/>
              <a:t>K MZ</a:t>
            </a:r>
          </a:p>
          <a:p>
            <a:pPr marL="355600" indent="-355600">
              <a:buFont typeface="Arial" pitchFamily="34" charset="0"/>
              <a:buChar char="•"/>
            </a:pPr>
            <a:r>
              <a:rPr lang="cs-CZ" sz="2000" dirty="0" smtClean="0"/>
              <a:t>Z CELKOVÉHO POČTU PŘIHLÁŠENÝCH K MZ ZKOUŠKY VŮBEC NEKONALO NEBO JE KONALO NEÚSPĚŠNĚ CELKEM </a:t>
            </a:r>
            <a:r>
              <a:rPr lang="cs-CZ" sz="2000" b="1" dirty="0" smtClean="0">
                <a:solidFill>
                  <a:srgbClr val="FF0000"/>
                </a:solidFill>
              </a:rPr>
              <a:t>14,4%</a:t>
            </a:r>
            <a:r>
              <a:rPr lang="cs-CZ" sz="2000" dirty="0" smtClean="0"/>
              <a:t> ŽÁKŮ.</a:t>
            </a:r>
            <a:endParaRPr lang="cs-CZ" sz="2000" dirty="0" smtClean="0"/>
          </a:p>
        </p:txBody>
      </p:sp>
      <p:pic>
        <p:nvPicPr>
          <p:cNvPr id="6" name="Obrázek 5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60648"/>
            <a:ext cx="792088" cy="7738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28800"/>
            <a:ext cx="8568952" cy="3047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/>
          </a:bodyPr>
          <a:lstStyle/>
          <a:p>
            <a:pPr algn="r"/>
            <a:r>
              <a:rPr lang="cs-CZ" sz="4000" b="1" dirty="0" smtClean="0"/>
              <a:t>„KONCENTROVANÁ“ NEÚSPĚŠNOST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sz="2400" dirty="0" smtClean="0"/>
              <a:t>(100% = ŽÁCI, KTEŘÍ </a:t>
            </a:r>
            <a:r>
              <a:rPr lang="cs-CZ" sz="2400" dirty="0" smtClean="0"/>
              <a:t>PODALI PŘIHLÁŠKU K MZ)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467544" y="1628801"/>
            <a:ext cx="835292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JDE O NOVÝ JEV – DŮSLEDEK PLOŠNÉ OBJEKTIVIZACE MATURITNÍ ZKOUŠKY </a:t>
            </a:r>
          </a:p>
          <a:p>
            <a:endParaRPr lang="cs-CZ" sz="2000" dirty="0" smtClean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60648"/>
            <a:ext cx="792088" cy="773809"/>
          </a:xfrm>
          <a:prstGeom prst="rect">
            <a:avLst/>
          </a:prstGeom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1" y="2708920"/>
            <a:ext cx="8237013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SPOLEČNÁ ČÁST </a:t>
            </a:r>
            <a:r>
              <a:rPr lang="cs-CZ" sz="3200" b="1" dirty="0" smtClean="0"/>
              <a:t>MZ </a:t>
            </a:r>
            <a:br>
              <a:rPr lang="cs-CZ" sz="3200" b="1" dirty="0" smtClean="0"/>
            </a:br>
            <a:r>
              <a:rPr lang="cs-CZ" sz="3200" b="1" dirty="0" smtClean="0"/>
              <a:t>PO PODZIMNÍM TERMÍNU ZKOUŠEK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824536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cs-CZ" sz="2800" b="1" dirty="0" smtClean="0"/>
              <a:t>ÚSPĚŠNOST: 	</a:t>
            </a:r>
            <a:r>
              <a:rPr lang="cs-CZ" sz="2800" b="1" dirty="0" smtClean="0">
                <a:solidFill>
                  <a:srgbClr val="FF0000"/>
                </a:solidFill>
              </a:rPr>
              <a:t>90,8% </a:t>
            </a:r>
            <a:r>
              <a:rPr lang="cs-CZ" sz="2200" b="1" dirty="0" smtClean="0"/>
              <a:t>(PO JARNÍM TERMÍNU:  83,1%)</a:t>
            </a:r>
            <a:endParaRPr lang="cs-CZ" sz="2600" b="1" dirty="0" smtClean="0"/>
          </a:p>
          <a:p>
            <a:pPr marL="514350" indent="-514350">
              <a:buNone/>
            </a:pPr>
            <a:r>
              <a:rPr lang="cs-CZ" sz="2800" b="1" dirty="0" smtClean="0"/>
              <a:t>NEÚSPĚŠNOST: 	  </a:t>
            </a:r>
            <a:r>
              <a:rPr lang="cs-CZ" sz="2800" b="1" dirty="0" smtClean="0">
                <a:solidFill>
                  <a:srgbClr val="FF0000"/>
                </a:solidFill>
              </a:rPr>
              <a:t>9,2% </a:t>
            </a:r>
            <a:r>
              <a:rPr lang="cs-CZ" sz="2200" b="1" dirty="0" smtClean="0"/>
              <a:t>(PO JARNÍM TERMÍNU 16,9%)</a:t>
            </a:r>
            <a:endParaRPr lang="cs-CZ" sz="2800" b="1" dirty="0" smtClean="0"/>
          </a:p>
          <a:p>
            <a:pPr marL="514350" indent="-514350">
              <a:buNone/>
            </a:pPr>
            <a:endParaRPr lang="cs-CZ" sz="1200" b="1" dirty="0" smtClean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r>
              <a:rPr lang="cs-CZ" sz="2400" b="1" u="sng" dirty="0" smtClean="0">
                <a:solidFill>
                  <a:srgbClr val="FF0000"/>
                </a:solidFill>
              </a:rPr>
              <a:t>POVINNOU</a:t>
            </a:r>
            <a:r>
              <a:rPr lang="cs-CZ" sz="2400" b="1" dirty="0" smtClean="0">
                <a:solidFill>
                  <a:srgbClr val="FF0000"/>
                </a:solidFill>
              </a:rPr>
              <a:t> </a:t>
            </a:r>
            <a:r>
              <a:rPr lang="cs-CZ" sz="2400" b="1" dirty="0" smtClean="0">
                <a:solidFill>
                  <a:srgbClr val="FF0000"/>
                </a:solidFill>
              </a:rPr>
              <a:t>ZKOUŠKU (ČESKÝ JAZYK):</a:t>
            </a:r>
          </a:p>
          <a:p>
            <a:pPr marL="514350" indent="-514350"/>
            <a:r>
              <a:rPr lang="cs-CZ" sz="2400" dirty="0" smtClean="0"/>
              <a:t>úspěšně složilo 		</a:t>
            </a:r>
            <a:r>
              <a:rPr lang="cs-CZ" sz="2400" dirty="0" smtClean="0"/>
              <a:t>97,1%  (po jarním termínu </a:t>
            </a:r>
            <a:r>
              <a:rPr lang="cs-CZ" sz="2400" dirty="0" smtClean="0"/>
              <a:t>92,4%)</a:t>
            </a:r>
            <a:endParaRPr lang="cs-CZ" sz="2400" dirty="0" smtClean="0"/>
          </a:p>
          <a:p>
            <a:pPr marL="514350" indent="-514350"/>
            <a:r>
              <a:rPr lang="cs-CZ" sz="2400" dirty="0" smtClean="0"/>
              <a:t>neúspěšně vykonalo	  </a:t>
            </a:r>
            <a:r>
              <a:rPr lang="cs-CZ" sz="2400" dirty="0" smtClean="0"/>
              <a:t>2,9%	(po jarním termínu 7,6%)</a:t>
            </a:r>
            <a:endParaRPr lang="cs-CZ" sz="2400" dirty="0" smtClean="0"/>
          </a:p>
          <a:p>
            <a:pPr marL="514350" indent="-514350">
              <a:buAutoNum type="arabicPeriod" startAt="2"/>
            </a:pPr>
            <a:r>
              <a:rPr lang="cs-CZ" sz="2400" b="1" u="sng" dirty="0" smtClean="0">
                <a:solidFill>
                  <a:srgbClr val="FF0000"/>
                </a:solidFill>
              </a:rPr>
              <a:t>POVINNOU</a:t>
            </a:r>
            <a:r>
              <a:rPr lang="cs-CZ" sz="2400" b="1" dirty="0" smtClean="0">
                <a:solidFill>
                  <a:srgbClr val="FF0000"/>
                </a:solidFill>
              </a:rPr>
              <a:t> ZKOUŠKU (MATEMATIKA NEBO CIZÍ JAZYK): </a:t>
            </a:r>
          </a:p>
          <a:p>
            <a:pPr marL="514350" indent="-514350"/>
            <a:r>
              <a:rPr lang="cs-CZ" sz="2400" dirty="0" smtClean="0"/>
              <a:t>úspěšně složilo 		</a:t>
            </a:r>
            <a:r>
              <a:rPr lang="cs-CZ" sz="2400" dirty="0" smtClean="0"/>
              <a:t>92,4%  (po jarním termínu 88,9%)</a:t>
            </a:r>
            <a:endParaRPr lang="cs-CZ" sz="2400" dirty="0" smtClean="0"/>
          </a:p>
          <a:p>
            <a:pPr marL="514350" indent="-514350"/>
            <a:r>
              <a:rPr lang="cs-CZ" sz="2400" dirty="0" smtClean="0"/>
              <a:t>neúspěšně vykonalo	</a:t>
            </a:r>
            <a:r>
              <a:rPr lang="cs-CZ" sz="2400" dirty="0" smtClean="0"/>
              <a:t>  7,6%	(po jarním termínu 11,1%)</a:t>
            </a:r>
            <a:endParaRPr lang="cs-CZ" sz="2400" dirty="0" smtClean="0"/>
          </a:p>
          <a:p>
            <a:pPr marL="542925" indent="0">
              <a:spcBef>
                <a:spcPts val="0"/>
              </a:spcBef>
              <a:buNone/>
              <a:tabLst>
                <a:tab pos="5202238" algn="l"/>
              </a:tabLst>
            </a:pPr>
            <a:endParaRPr lang="cs-CZ" sz="900" b="1" dirty="0" smtClean="0"/>
          </a:p>
          <a:p>
            <a:pPr marL="542925" indent="0">
              <a:spcBef>
                <a:spcPts val="0"/>
              </a:spcBef>
              <a:buNone/>
              <a:tabLst>
                <a:tab pos="5202238" algn="l"/>
              </a:tabLst>
            </a:pPr>
            <a:r>
              <a:rPr lang="cs-CZ" sz="2000" b="1" dirty="0" smtClean="0"/>
              <a:t>CIZÍ </a:t>
            </a:r>
            <a:r>
              <a:rPr lang="cs-CZ" sz="2000" b="1" dirty="0" smtClean="0"/>
              <a:t>JAZYK  </a:t>
            </a:r>
            <a:r>
              <a:rPr lang="cs-CZ" sz="2000" dirty="0" smtClean="0"/>
              <a:t>(60% PŘIHLÁŠENÝCH</a:t>
            </a:r>
            <a:r>
              <a:rPr lang="cs-CZ" sz="2000" dirty="0" smtClean="0"/>
              <a:t>):   	NEÚSPĚŠNĚ  6,1%  (9,0%) </a:t>
            </a:r>
            <a:endParaRPr lang="cs-CZ" sz="2000" dirty="0" smtClean="0"/>
          </a:p>
          <a:p>
            <a:pPr marL="514350" indent="17463">
              <a:spcBef>
                <a:spcPts val="0"/>
              </a:spcBef>
              <a:buNone/>
              <a:tabLst>
                <a:tab pos="5202238" algn="l"/>
              </a:tabLst>
            </a:pPr>
            <a:r>
              <a:rPr lang="cs-CZ" sz="2000" b="1" dirty="0" smtClean="0"/>
              <a:t>MATEMATIKA</a:t>
            </a:r>
            <a:r>
              <a:rPr lang="cs-CZ" sz="2000" dirty="0" smtClean="0"/>
              <a:t> </a:t>
            </a:r>
            <a:r>
              <a:rPr lang="cs-CZ" sz="2000" dirty="0" smtClean="0"/>
              <a:t>(40% PŘIHLÁŠENÝCH):	</a:t>
            </a:r>
            <a:r>
              <a:rPr lang="cs-CZ" sz="2000" dirty="0" smtClean="0"/>
              <a:t>NEÚSPĚŠNĚ  9,7%   (14,4%)</a:t>
            </a:r>
            <a:endParaRPr lang="cs-CZ" dirty="0"/>
          </a:p>
        </p:txBody>
      </p:sp>
      <p:pic>
        <p:nvPicPr>
          <p:cNvPr id="4" name="Obrázek 3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9" y="260648"/>
            <a:ext cx="792088" cy="7738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r>
              <a:rPr lang="cs-CZ" sz="3200" b="1" dirty="0" smtClean="0"/>
              <a:t>NEÚSPĚŠNOST U POVINNÝCH ZKOUŠEK</a:t>
            </a:r>
            <a:endParaRPr lang="cs-CZ" sz="3200" b="1" dirty="0"/>
          </a:p>
        </p:txBody>
      </p:sp>
      <p:pic>
        <p:nvPicPr>
          <p:cNvPr id="5" name="Obrázek 4" descr="C (fin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268760"/>
            <a:ext cx="792088" cy="773809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86086" y="1254124"/>
            <a:ext cx="5450210" cy="5055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4262</TotalTime>
  <Words>287</Words>
  <Application>Microsoft Office PowerPoint</Application>
  <PresentationFormat>Předvádění na obrazovce 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VÝSLEDKY MATURITNÍ ZKOUŠKY V OBOU TERMÍNECH 2011</vt:lpstr>
      <vt:lpstr>KOLIK MATURUJE LETOS ŽÁKŮ</vt:lpstr>
      <vt:lpstr>PODZIMNÍ TERMÍN MZ</vt:lpstr>
      <vt:lpstr>VÝSLEDKY PODZIMNÍHO TERMÍNU MZ</vt:lpstr>
      <vt:lpstr>SOUHRNNÉ VÝSLEDKY MZ PO PODZIMNÍM TERMÍNU MZ</vt:lpstr>
      <vt:lpstr>VÝSLEDKY MZ  PO PODZIMNÍM  TERMÍNU  (DLE SKUPIN OBORŮ)</vt:lpstr>
      <vt:lpstr>„KONCENTROVANÁ“ NEÚSPĚŠNOST (100% = ŽÁCI, KTEŘÍ PODALI PŘIHLÁŠKU K MZ)</vt:lpstr>
      <vt:lpstr>SPOLEČNÁ ČÁST MZ  PO PODZIMNÍM TERMÍNU ZKOUŠEK</vt:lpstr>
      <vt:lpstr>NEÚSPĚŠNOST U POVINNÝCH ZKOUŠEK</vt:lpstr>
      <vt:lpstr>STRATEGIE VOLBY (1)</vt:lpstr>
      <vt:lpstr>STRATEGIE VOLBY (2)</vt:lpstr>
      <vt:lpstr>NĚKTERÉ ZÁVĚRY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JARNÍ TERMÍN MATURITNÍ ZKOUŠKY 2011</dc:title>
  <dc:creator>Pavel Zelený</dc:creator>
  <cp:lastModifiedBy>Pavel Zelený</cp:lastModifiedBy>
  <cp:revision>71</cp:revision>
  <dcterms:created xsi:type="dcterms:W3CDTF">2011-06-14T20:13:17Z</dcterms:created>
  <dcterms:modified xsi:type="dcterms:W3CDTF">2011-09-29T17:07:46Z</dcterms:modified>
</cp:coreProperties>
</file>